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0" r:id="rId4"/>
    <p:sldId id="273" r:id="rId5"/>
    <p:sldId id="259" r:id="rId6"/>
    <p:sldId id="265" r:id="rId7"/>
    <p:sldId id="264" r:id="rId8"/>
    <p:sldId id="272" r:id="rId9"/>
    <p:sldId id="269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CAD"/>
    <a:srgbClr val="A7A9AB"/>
    <a:srgbClr val="9E1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1" autoAdjust="0"/>
    <p:restoredTop sz="94660"/>
  </p:normalViewPr>
  <p:slideViewPr>
    <p:cSldViewPr>
      <p:cViewPr varScale="1">
        <p:scale>
          <a:sx n="112" d="100"/>
          <a:sy n="112" d="100"/>
        </p:scale>
        <p:origin x="111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Becky\Desktop\Food Covers\fishscal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005064"/>
            <a:ext cx="7776864" cy="1800200"/>
          </a:xfrm>
        </p:spPr>
        <p:txBody>
          <a:bodyPr>
            <a:normAutofit/>
          </a:bodyPr>
          <a:lstStyle>
            <a:lvl1pPr marL="0" indent="0" algn="ctr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031" name="Picture 7" descr="C:\Users\Becky\Desktop\Food Covers\gifheblu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0647"/>
            <a:ext cx="1584176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78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7AF5-B9B8-4E1B-AFC2-F2C41FE7D7FA}" type="datetimeFigureOut">
              <a:rPr lang="en-GB" smtClean="0"/>
              <a:t>14/11/2016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2342-75F0-49AF-AC15-5A152B019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67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7AF5-B9B8-4E1B-AFC2-F2C41FE7D7FA}" type="datetimeFigureOut">
              <a:rPr lang="en-GB" smtClean="0"/>
              <a:t>14/11/2016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2342-75F0-49AF-AC15-5A152B019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52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F03D-4F16-624E-87A2-69FE3B97B22C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0CC4-912C-A544-882E-03BB5F7C6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1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933056"/>
            <a:ext cx="9144000" cy="2924944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9CA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23928" y="6224820"/>
            <a:ext cx="1615884" cy="365125"/>
          </a:xfrm>
        </p:spPr>
        <p:txBody>
          <a:bodyPr/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algn="ctr"/>
            <a:fld id="{9628F5FE-441D-4894-A21B-213302FB1C00}" type="datetime1">
              <a:rPr lang="en-GB" smtClean="0"/>
              <a:pPr algn="ctr"/>
              <a:t>14/11/2016</a:t>
            </a:fld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4005064"/>
            <a:ext cx="8229600" cy="2016224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2051" name="Picture 3" descr="C:\Users\Becky\Desktop\WORK!!!\GIG (2)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9" y="6165304"/>
            <a:ext cx="2851745" cy="48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6012160" y="6253493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smtClean="0">
                <a:solidFill>
                  <a:schemeClr val="bg1"/>
                </a:solidFill>
              </a:rPr>
              <a:t>www.commercialtraining.co.uk</a:t>
            </a:r>
          </a:p>
        </p:txBody>
      </p:sp>
    </p:spTree>
    <p:extLst>
      <p:ext uri="{BB962C8B-B14F-4D97-AF65-F5344CB8AC3E}">
        <p14:creationId xmlns:p14="http://schemas.microsoft.com/office/powerpoint/2010/main" val="337231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7AF5-B9B8-4E1B-AFC2-F2C41FE7D7FA}" type="datetimeFigureOut">
              <a:rPr lang="en-GB" smtClean="0"/>
              <a:t>14/11/2016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2342-75F0-49AF-AC15-5A152B019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96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7AF5-B9B8-4E1B-AFC2-F2C41FE7D7FA}" type="datetimeFigureOut">
              <a:rPr lang="en-GB" smtClean="0"/>
              <a:t>14/11/2016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2342-75F0-49AF-AC15-5A152B019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77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7AF5-B9B8-4E1B-AFC2-F2C41FE7D7FA}" type="datetimeFigureOut">
              <a:rPr lang="en-GB" smtClean="0"/>
              <a:t>14/11/2016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2342-75F0-49AF-AC15-5A152B019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7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7AF5-B9B8-4E1B-AFC2-F2C41FE7D7FA}" type="datetimeFigureOut">
              <a:rPr lang="en-GB" smtClean="0"/>
              <a:t>14/11/2016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2342-75F0-49AF-AC15-5A152B019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09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7AF5-B9B8-4E1B-AFC2-F2C41FE7D7FA}" type="datetimeFigureOut">
              <a:rPr lang="en-GB" smtClean="0"/>
              <a:t>14/11/2016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2342-75F0-49AF-AC15-5A152B019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66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7AF5-B9B8-4E1B-AFC2-F2C41FE7D7FA}" type="datetimeFigureOut">
              <a:rPr lang="en-GB" smtClean="0"/>
              <a:t>14/11/2016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2342-75F0-49AF-AC15-5A152B019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17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7AF5-B9B8-4E1B-AFC2-F2C41FE7D7FA}" type="datetimeFigureOut">
              <a:rPr lang="en-GB" smtClean="0"/>
              <a:t>14/11/2016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2342-75F0-49AF-AC15-5A152B019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7AF5-B9B8-4E1B-AFC2-F2C41FE7D7FA}" type="datetimeFigureOut">
              <a:rPr lang="en-GB" smtClean="0"/>
              <a:t>14/11/2016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E2342-75F0-49AF-AC15-5A152B019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5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Grimsby Institute Group </a:t>
            </a:r>
          </a:p>
          <a:p>
            <a:endParaRPr lang="en-GB" dirty="0" smtClean="0"/>
          </a:p>
          <a:p>
            <a:r>
              <a:rPr lang="en-US" dirty="0" smtClean="0"/>
              <a:t>“How </a:t>
            </a:r>
            <a:r>
              <a:rPr lang="en-US" dirty="0"/>
              <a:t>are post-secondary institutions in the UK involved in the roll out of the fish and shellfish certification, diploma and apprenticeship proficiency qualifications</a:t>
            </a:r>
            <a:r>
              <a:rPr lang="en-US" dirty="0" smtClean="0"/>
              <a:t>?”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840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5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Delivery of focused support</a:t>
            </a:r>
            <a:br>
              <a:rPr lang="en-GB" dirty="0" smtClean="0"/>
            </a:br>
            <a:r>
              <a:rPr lang="en-GB" sz="2400" dirty="0" smtClean="0"/>
              <a:t>- make improvement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>- up skill and grow future talent</a:t>
            </a:r>
          </a:p>
          <a:p>
            <a:r>
              <a:rPr lang="en-GB" dirty="0"/>
              <a:t>Management Development</a:t>
            </a:r>
            <a:br>
              <a:rPr lang="en-GB" dirty="0"/>
            </a:br>
            <a:r>
              <a:rPr lang="en-GB" dirty="0"/>
              <a:t>- </a:t>
            </a:r>
            <a:r>
              <a:rPr lang="en-GB" sz="2400" dirty="0"/>
              <a:t>create talent and capability</a:t>
            </a:r>
            <a:br>
              <a:rPr lang="en-GB" sz="2400" dirty="0"/>
            </a:br>
            <a:r>
              <a:rPr lang="en-GB" sz="2400" dirty="0"/>
              <a:t>- nurture future operators, leaders and managers</a:t>
            </a:r>
          </a:p>
          <a:p>
            <a:endParaRPr lang="en-GB" sz="2400" dirty="0" smtClean="0"/>
          </a:p>
        </p:txBody>
      </p:sp>
      <p:sp>
        <p:nvSpPr>
          <p:cNvPr id="6" name="Content Placeholder 3"/>
          <p:cNvSpPr>
            <a:spLocks noGrp="1"/>
          </p:cNvSpPr>
          <p:nvPr>
            <p:ph idx="13"/>
          </p:nvPr>
        </p:nvSpPr>
        <p:spPr>
          <a:xfrm>
            <a:off x="457200" y="4005064"/>
            <a:ext cx="8229600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2800" dirty="0" smtClean="0"/>
          </a:p>
          <a:p>
            <a:pPr marL="0" indent="0" algn="ctr">
              <a:buNone/>
            </a:pPr>
            <a:r>
              <a:rPr lang="en-GB" sz="2800" dirty="0" smtClean="0"/>
              <a:t>“To become skills makers, rather than skills takers.” </a:t>
            </a:r>
          </a:p>
          <a:p>
            <a:pPr marL="0" indent="0" algn="ctr">
              <a:buNone/>
            </a:pPr>
            <a:r>
              <a:rPr lang="en-GB" sz="2800" dirty="0" smtClean="0"/>
              <a:t>“for the sector to attract Talent and Grow It’s Own”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smtClean="0"/>
              <a:t>Benefits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756605"/>
            <a:ext cx="1460299" cy="11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25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5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800" dirty="0"/>
              <a:t>Develop </a:t>
            </a:r>
            <a:r>
              <a:rPr lang="en-GB" altLang="en-US" sz="2800" dirty="0" smtClean="0"/>
              <a:t>opportunities within local </a:t>
            </a:r>
            <a:r>
              <a:rPr lang="en-GB" altLang="en-US" sz="2800" dirty="0"/>
              <a:t>market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800" dirty="0" smtClean="0"/>
              <a:t>Meet the sector skills demands and needs</a:t>
            </a:r>
            <a:endParaRPr lang="en-GB" alt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57200" y="4040778"/>
            <a:ext cx="8229600" cy="255454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Lincolnshire produces/processes over 12% of the UK’s food supply including more than 70% of its seafood and 25% of its vegetables; the sector employs more than 68,000 people across the supply chain with a diverse mix of businesses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 range of primary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producers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5,000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employed in NE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Lincolnshire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sector, excluding 4,000 employed in the logistics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sector. 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third of local population employed in food or food related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roles.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sz="1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chain is estimated to generate a GVA of over £2.5bn and employs 56,000 people in the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1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retail and catering are included the figures rise to £3.4bn of GVA and over 100,000 jobs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n-GB" alt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GLLEP </a:t>
            </a:r>
            <a:r>
              <a:rPr lang="en-GB" altLang="en-US" sz="1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2014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0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smtClean="0"/>
              <a:t>Who are we?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500" b="1" dirty="0">
                <a:solidFill>
                  <a:schemeClr val="tx1"/>
                </a:solidFill>
              </a:rPr>
              <a:t>Four Educational Operations</a:t>
            </a:r>
          </a:p>
          <a:p>
            <a:pPr>
              <a:buFontTx/>
              <a:buChar char="-"/>
            </a:pPr>
            <a:r>
              <a:rPr lang="en-GB" sz="2500" dirty="0">
                <a:solidFill>
                  <a:schemeClr val="tx1"/>
                </a:solidFill>
              </a:rPr>
              <a:t>Grimsby </a:t>
            </a:r>
            <a:r>
              <a:rPr lang="en-GB" sz="2500" dirty="0" smtClean="0">
                <a:solidFill>
                  <a:schemeClr val="tx1"/>
                </a:solidFill>
              </a:rPr>
              <a:t>Institute Group</a:t>
            </a:r>
            <a:endParaRPr lang="en-GB" sz="25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GB" sz="2500" dirty="0">
                <a:solidFill>
                  <a:schemeClr val="tx1"/>
                </a:solidFill>
              </a:rPr>
              <a:t>University Centre Grimsby</a:t>
            </a:r>
          </a:p>
          <a:p>
            <a:pPr>
              <a:buFontTx/>
              <a:buChar char="-"/>
            </a:pPr>
            <a:r>
              <a:rPr lang="en-GB" sz="2500" dirty="0">
                <a:solidFill>
                  <a:schemeClr val="tx1"/>
                </a:solidFill>
              </a:rPr>
              <a:t>Yorkshire Coast College, Scarborough</a:t>
            </a:r>
          </a:p>
          <a:p>
            <a:pPr>
              <a:buFontTx/>
              <a:buChar char="-"/>
            </a:pPr>
            <a:r>
              <a:rPr lang="en-GB" sz="2500" dirty="0">
                <a:solidFill>
                  <a:schemeClr val="tx1"/>
                </a:solidFill>
              </a:rPr>
              <a:t>Lincolnshire Regional College, Skegness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3"/>
          </p:nvPr>
        </p:nvSpPr>
        <p:spPr>
          <a:xfrm>
            <a:off x="457200" y="4005064"/>
            <a:ext cx="8229600" cy="201622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sz="3600" b="1" dirty="0"/>
              <a:t>Commercial Business Units</a:t>
            </a:r>
          </a:p>
          <a:p>
            <a:pPr>
              <a:buFontTx/>
              <a:buChar char="-"/>
            </a:pPr>
            <a:r>
              <a:rPr lang="en-GB" dirty="0" smtClean="0"/>
              <a:t>Food Technical &amp; Operational Management</a:t>
            </a:r>
          </a:p>
          <a:p>
            <a:pPr>
              <a:buFontTx/>
              <a:buChar char="-"/>
            </a:pPr>
            <a:r>
              <a:rPr lang="en-GB" dirty="0" smtClean="0"/>
              <a:t>Food Refrigeration and Process Engineering Research Centre</a:t>
            </a:r>
          </a:p>
          <a:p>
            <a:pPr>
              <a:buFontTx/>
              <a:buChar char="-"/>
            </a:pPr>
            <a:r>
              <a:rPr lang="en-GB" dirty="0"/>
              <a:t>East Coast Occupational Safety and Health</a:t>
            </a:r>
          </a:p>
          <a:p>
            <a:pPr>
              <a:buFontTx/>
              <a:buChar char="-"/>
            </a:pPr>
            <a:r>
              <a:rPr lang="en-GB" dirty="0" smtClean="0"/>
              <a:t>Workforce Skills</a:t>
            </a:r>
          </a:p>
          <a:p>
            <a:pPr>
              <a:buFontTx/>
              <a:buChar char="-"/>
            </a:pPr>
            <a:r>
              <a:rPr lang="en-GB" dirty="0" smtClean="0"/>
              <a:t>Engineering, Business, IT &amp; Management</a:t>
            </a:r>
          </a:p>
        </p:txBody>
      </p:sp>
    </p:spTree>
    <p:extLst>
      <p:ext uri="{BB962C8B-B14F-4D97-AF65-F5344CB8AC3E}">
        <p14:creationId xmlns:p14="http://schemas.microsoft.com/office/powerpoint/2010/main" val="123084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Interview with Mat Thompson</a:t>
            </a:r>
            <a:endParaRPr lang="en-GB" dirty="0"/>
          </a:p>
        </p:txBody>
      </p:sp>
      <p:pic>
        <p:nvPicPr>
          <p:cNvPr id="5" name="Dimon Dwyer Canada Cli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7138" y="1600200"/>
            <a:ext cx="4148137" cy="2333625"/>
          </a:xfr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4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Sector Offer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6238"/>
            <a:ext cx="8229600" cy="2332855"/>
          </a:xfr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800" dirty="0" smtClean="0"/>
              <a:t>Professional Services, Apprenticeship’s &amp; Degree’s</a:t>
            </a:r>
            <a:endParaRPr lang="en-GB" altLang="en-US" sz="28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800" dirty="0" smtClean="0"/>
              <a:t>Research Consultancy </a:t>
            </a:r>
            <a:r>
              <a:rPr lang="en-GB" altLang="en-US" sz="2800" dirty="0"/>
              <a:t>&amp; </a:t>
            </a:r>
            <a:r>
              <a:rPr lang="en-GB" altLang="en-US" sz="2800" dirty="0" smtClean="0"/>
              <a:t>Advice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800" dirty="0" smtClean="0"/>
              <a:t>Training &amp; Professionally Recognised Courses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800" dirty="0" smtClean="0"/>
              <a:t>Training Needs Assessment and Management</a:t>
            </a:r>
            <a:endParaRPr lang="en-GB" altLang="en-US" sz="2800" dirty="0"/>
          </a:p>
          <a:p>
            <a:pPr>
              <a:spcBef>
                <a:spcPct val="50000"/>
              </a:spcBef>
              <a:buFontTx/>
            </a:pPr>
            <a:endParaRPr lang="en-GB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Providing innovation and technical skills and research to business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- Internet of Things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- Cold Chain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- Sustainability</a:t>
            </a:r>
            <a:br>
              <a:rPr lang="en-GB" sz="2000" dirty="0" smtClean="0"/>
            </a:br>
            <a:r>
              <a:rPr lang="en-GB" sz="2000" dirty="0" smtClean="0"/>
              <a:t>- Automation</a:t>
            </a:r>
          </a:p>
        </p:txBody>
      </p:sp>
    </p:spTree>
    <p:extLst>
      <p:ext uri="{BB962C8B-B14F-4D97-AF65-F5344CB8AC3E}">
        <p14:creationId xmlns:p14="http://schemas.microsoft.com/office/powerpoint/2010/main" val="81644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" y="1029"/>
            <a:ext cx="9143085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" y="1029"/>
            <a:ext cx="9143085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" y="1029"/>
            <a:ext cx="9143085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Progression Pathway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984" y="1919290"/>
            <a:ext cx="4258816" cy="2332855"/>
          </a:xfrm>
        </p:spPr>
        <p:txBody>
          <a:bodyPr/>
          <a:lstStyle/>
          <a:p>
            <a:pPr marL="0" indent="0" algn="r">
              <a:buNone/>
            </a:pPr>
            <a:r>
              <a:rPr lang="en-GB" dirty="0" smtClean="0"/>
              <a:t>Value Added Consultancy, Research</a:t>
            </a:r>
            <a:br>
              <a:rPr lang="en-GB" dirty="0" smtClean="0"/>
            </a:br>
            <a:r>
              <a:rPr lang="en-GB" dirty="0" smtClean="0"/>
              <a:t>&amp; Education alongside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029162" y="4005064"/>
            <a:ext cx="2657637" cy="2016224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en-GB" dirty="0" smtClean="0"/>
              <a:t>Value Skills, Growth &amp; Capability for Local Workforce &amp; Competitiveness</a:t>
            </a:r>
            <a:endParaRPr lang="en-GB" dirty="0"/>
          </a:p>
        </p:txBody>
      </p:sp>
      <p:grpSp>
        <p:nvGrpSpPr>
          <p:cNvPr id="6" name="Diagram 2"/>
          <p:cNvGrpSpPr>
            <a:grpSpLocks noChangeAspect="1"/>
          </p:cNvGrpSpPr>
          <p:nvPr/>
        </p:nvGrpSpPr>
        <p:grpSpPr bwMode="auto">
          <a:xfrm>
            <a:off x="322708" y="1505631"/>
            <a:ext cx="5408083" cy="4445318"/>
            <a:chOff x="974" y="1173"/>
            <a:chExt cx="2800" cy="1190"/>
          </a:xfrm>
        </p:grpSpPr>
        <p:sp>
          <p:nvSpPr>
            <p:cNvPr id="9" name="_s54276"/>
            <p:cNvSpPr>
              <a:spLocks noChangeArrowheads="1"/>
            </p:cNvSpPr>
            <p:nvPr/>
          </p:nvSpPr>
          <p:spPr bwMode="auto">
            <a:xfrm flipV="1">
              <a:off x="974" y="2126"/>
              <a:ext cx="2800" cy="237"/>
            </a:xfrm>
            <a:custGeom>
              <a:avLst/>
              <a:gdLst>
                <a:gd name="G0" fmla="+- 2160 0 0"/>
                <a:gd name="G1" fmla="+- 21600 0 2160"/>
                <a:gd name="G2" fmla="*/ 2160 1 2"/>
                <a:gd name="G3" fmla="+- 21600 0 G2"/>
                <a:gd name="G4" fmla="+/ 2160 21600 2"/>
                <a:gd name="G5" fmla="+/ G1 0 2"/>
                <a:gd name="G6" fmla="*/ 21600 21600 2160"/>
                <a:gd name="G7" fmla="*/ G6 1 2"/>
                <a:gd name="G8" fmla="+- 21600 0 G7"/>
                <a:gd name="G9" fmla="*/ 21600 1 2"/>
                <a:gd name="G10" fmla="+- 2160 0 G9"/>
                <a:gd name="G11" fmla="?: G10 G8 0"/>
                <a:gd name="G12" fmla="?: G10 G7 21600"/>
                <a:gd name="T0" fmla="*/ 20520 w 21600"/>
                <a:gd name="T1" fmla="*/ 10800 h 21600"/>
                <a:gd name="T2" fmla="*/ 10800 w 21600"/>
                <a:gd name="T3" fmla="*/ 21600 h 21600"/>
                <a:gd name="T4" fmla="*/ 1080 w 21600"/>
                <a:gd name="T5" fmla="*/ 10800 h 21600"/>
                <a:gd name="T6" fmla="*/ 10800 w 21600"/>
                <a:gd name="T7" fmla="*/ 0 h 21600"/>
                <a:gd name="T8" fmla="*/ 2880 w 21600"/>
                <a:gd name="T9" fmla="*/ 2880 h 21600"/>
                <a:gd name="T10" fmla="*/ 18720 w 21600"/>
                <a:gd name="T11" fmla="*/ 1872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160" y="21600"/>
                  </a:lnTo>
                  <a:lnTo>
                    <a:pt x="1944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 algn="in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rot="10800000" vert="horz" wrap="none" lIns="71323" tIns="35662" rIns="71323" bIns="35662" numCol="1" anchor="ctr" anchorCtr="0" compatLnSpc="1">
              <a:prstTxWarp prst="textNoShape">
                <a:avLst/>
              </a:prstTxWarp>
              <a:flatTx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Apprenticeships</a:t>
              </a:r>
              <a:endParaRPr lang="en-GB" altLang="en-US" sz="1400" b="1" dirty="0">
                <a:latin typeface="Arial" panose="020B0604020202020204" pitchFamily="34" charset="0"/>
              </a:endParaRPr>
            </a:p>
          </p:txBody>
        </p:sp>
        <p:sp>
          <p:nvSpPr>
            <p:cNvPr id="10" name="_s54277"/>
            <p:cNvSpPr>
              <a:spLocks noChangeArrowheads="1"/>
            </p:cNvSpPr>
            <p:nvPr/>
          </p:nvSpPr>
          <p:spPr bwMode="auto">
            <a:xfrm flipV="1">
              <a:off x="1250" y="1892"/>
              <a:ext cx="2262" cy="238"/>
            </a:xfrm>
            <a:custGeom>
              <a:avLst/>
              <a:gdLst>
                <a:gd name="G0" fmla="+- 2700 0 0"/>
                <a:gd name="G1" fmla="+- 21600 0 2700"/>
                <a:gd name="G2" fmla="*/ 2700 1 2"/>
                <a:gd name="G3" fmla="+- 21600 0 G2"/>
                <a:gd name="G4" fmla="+/ 2700 21600 2"/>
                <a:gd name="G5" fmla="+/ G1 0 2"/>
                <a:gd name="G6" fmla="*/ 21600 21600 2700"/>
                <a:gd name="G7" fmla="*/ G6 1 2"/>
                <a:gd name="G8" fmla="+- 21600 0 G7"/>
                <a:gd name="G9" fmla="*/ 21600 1 2"/>
                <a:gd name="G10" fmla="+- 2700 0 G9"/>
                <a:gd name="G11" fmla="?: G10 G8 0"/>
                <a:gd name="G12" fmla="?: G10 G7 21600"/>
                <a:gd name="T0" fmla="*/ 20250 w 21600"/>
                <a:gd name="T1" fmla="*/ 10800 h 21600"/>
                <a:gd name="T2" fmla="*/ 10800 w 21600"/>
                <a:gd name="T3" fmla="*/ 21600 h 21600"/>
                <a:gd name="T4" fmla="*/ 1350 w 21600"/>
                <a:gd name="T5" fmla="*/ 10800 h 21600"/>
                <a:gd name="T6" fmla="*/ 10800 w 21600"/>
                <a:gd name="T7" fmla="*/ 0 h 21600"/>
                <a:gd name="T8" fmla="*/ 3150 w 21600"/>
                <a:gd name="T9" fmla="*/ 3150 h 21600"/>
                <a:gd name="T10" fmla="*/ 18450 w 21600"/>
                <a:gd name="T11" fmla="*/ 184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700" y="21600"/>
                  </a:lnTo>
                  <a:lnTo>
                    <a:pt x="189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tint val="31765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 algn="in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99FF"/>
              </a:extrusionClr>
              <a:contourClr>
                <a:srgbClr val="FF99FF"/>
              </a:contourClr>
            </a:sp3d>
          </p:spPr>
          <p:txBody>
            <a:bodyPr rot="10800000" vert="horz" wrap="none" lIns="71323" tIns="35662" rIns="71323" bIns="35662" numCol="1" anchor="ctr" anchorCtr="0" compatLnSpc="1">
              <a:prstTxWarp prst="textNoShape">
                <a:avLst/>
              </a:prstTxWarp>
              <a:flatTx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Higher Apprenticeships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_s54278"/>
            <p:cNvSpPr>
              <a:spLocks noChangeArrowheads="1"/>
            </p:cNvSpPr>
            <p:nvPr/>
          </p:nvSpPr>
          <p:spPr bwMode="auto">
            <a:xfrm flipV="1">
              <a:off x="1530" y="1652"/>
              <a:ext cx="1703" cy="237"/>
            </a:xfrm>
            <a:custGeom>
              <a:avLst/>
              <a:gdLst>
                <a:gd name="G0" fmla="+- 3600 0 0"/>
                <a:gd name="G1" fmla="+- 21600 0 3600"/>
                <a:gd name="G2" fmla="*/ 3600 1 2"/>
                <a:gd name="G3" fmla="+- 21600 0 G2"/>
                <a:gd name="G4" fmla="+/ 3600 21600 2"/>
                <a:gd name="G5" fmla="+/ G1 0 2"/>
                <a:gd name="G6" fmla="*/ 21600 21600 3600"/>
                <a:gd name="G7" fmla="*/ G6 1 2"/>
                <a:gd name="G8" fmla="+- 21600 0 G7"/>
                <a:gd name="G9" fmla="*/ 21600 1 2"/>
                <a:gd name="G10" fmla="+- 3600 0 G9"/>
                <a:gd name="G11" fmla="?: G10 G8 0"/>
                <a:gd name="G12" fmla="?: G10 G7 21600"/>
                <a:gd name="T0" fmla="*/ 19800 w 21600"/>
                <a:gd name="T1" fmla="*/ 10800 h 21600"/>
                <a:gd name="T2" fmla="*/ 10800 w 21600"/>
                <a:gd name="T3" fmla="*/ 21600 h 21600"/>
                <a:gd name="T4" fmla="*/ 1800 w 21600"/>
                <a:gd name="T5" fmla="*/ 10800 h 21600"/>
                <a:gd name="T6" fmla="*/ 10800 w 21600"/>
                <a:gd name="T7" fmla="*/ 0 h 21600"/>
                <a:gd name="T8" fmla="*/ 3600 w 21600"/>
                <a:gd name="T9" fmla="*/ 3600 h 21600"/>
                <a:gd name="T10" fmla="*/ 18000 w 21600"/>
                <a:gd name="T11" fmla="*/ 18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600" y="21600"/>
                  </a:lnTo>
                  <a:lnTo>
                    <a:pt x="180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CB7A2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 algn="in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CB7A2"/>
              </a:extrusionClr>
              <a:contourClr>
                <a:srgbClr val="FCB7A2"/>
              </a:contourClr>
            </a:sp3d>
          </p:spPr>
          <p:txBody>
            <a:bodyPr rot="10800000" vert="horz" wrap="none" lIns="71323" tIns="35662" rIns="71323" bIns="35662" numCol="1" anchor="ctr" anchorCtr="0" compatLnSpc="1">
              <a:prstTxWarp prst="textNoShape">
                <a:avLst/>
              </a:prstTxWarp>
              <a:flatTx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Foundation </a:t>
              </a:r>
              <a:r>
                <a:rPr lang="en-GB" altLang="en-US" sz="1400" b="1" dirty="0" smtClean="0">
                  <a:latin typeface="Arial" panose="020B0604020202020204" pitchFamily="34" charset="0"/>
                </a:rPr>
                <a:t>Degree</a:t>
              </a:r>
              <a:endParaRPr kumimoji="0" lang="en-GB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_s54279"/>
            <p:cNvSpPr>
              <a:spLocks noChangeArrowheads="1"/>
            </p:cNvSpPr>
            <p:nvPr/>
          </p:nvSpPr>
          <p:spPr bwMode="auto">
            <a:xfrm flipV="1">
              <a:off x="1795" y="1411"/>
              <a:ext cx="1150" cy="23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 algn="in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</p:spPr>
          <p:txBody>
            <a:bodyPr rot="10800000" vert="horz" wrap="none" lIns="71323" tIns="35662" rIns="71323" bIns="35662" numCol="1" anchor="ctr" anchorCtr="0" compatLnSpc="1">
              <a:prstTxWarp prst="textNoShape">
                <a:avLst/>
              </a:prstTxWarp>
              <a:flatTx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Degree</a:t>
              </a:r>
            </a:p>
          </p:txBody>
        </p:sp>
        <p:sp>
          <p:nvSpPr>
            <p:cNvPr id="13" name="_s54280"/>
            <p:cNvSpPr>
              <a:spLocks noChangeArrowheads="1"/>
            </p:cNvSpPr>
            <p:nvPr/>
          </p:nvSpPr>
          <p:spPr bwMode="auto">
            <a:xfrm flipV="1">
              <a:off x="2082" y="1173"/>
              <a:ext cx="576" cy="237"/>
            </a:xfrm>
            <a:custGeom>
              <a:avLst/>
              <a:gdLst>
                <a:gd name="G0" fmla="+- 10800 0 0"/>
                <a:gd name="G1" fmla="+- 21600 0 10800"/>
                <a:gd name="G2" fmla="*/ 10800 1 2"/>
                <a:gd name="G3" fmla="+- 21600 0 G2"/>
                <a:gd name="G4" fmla="+/ 10800 21600 2"/>
                <a:gd name="G5" fmla="+/ G1 0 2"/>
                <a:gd name="G6" fmla="*/ 21600 21600 10800"/>
                <a:gd name="G7" fmla="*/ G6 1 2"/>
                <a:gd name="G8" fmla="+- 21600 0 G7"/>
                <a:gd name="G9" fmla="*/ 21600 1 2"/>
                <a:gd name="G10" fmla="+- 10800 0 G9"/>
                <a:gd name="G11" fmla="?: G10 G8 0"/>
                <a:gd name="G12" fmla="?: G10 G7 21600"/>
                <a:gd name="T0" fmla="*/ 16200 w 21600"/>
                <a:gd name="T1" fmla="*/ 10800 h 21600"/>
                <a:gd name="T2" fmla="*/ 10800 w 21600"/>
                <a:gd name="T3" fmla="*/ 21600 h 21600"/>
                <a:gd name="T4" fmla="*/ 5400 w 21600"/>
                <a:gd name="T5" fmla="*/ 10800 h 21600"/>
                <a:gd name="T6" fmla="*/ 10800 w 21600"/>
                <a:gd name="T7" fmla="*/ 0 h 21600"/>
                <a:gd name="T8" fmla="*/ 7200 w 21600"/>
                <a:gd name="T9" fmla="*/ 7200 h 21600"/>
                <a:gd name="T10" fmla="*/ 14400 w 21600"/>
                <a:gd name="T11" fmla="*/ 144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00">
                    <a:alpha val="69000"/>
                  </a:srgbClr>
                </a:gs>
                <a:gs pos="100000">
                  <a:srgbClr val="FFFF00">
                    <a:gamma/>
                    <a:tint val="3176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in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rot="10800000" vert="horz" wrap="none" lIns="71323" tIns="35662" rIns="71323" bIns="35662" numCol="1" anchor="ctr" anchorCtr="0" compatLnSpc="1">
              <a:prstTxWarp prst="textNoShape">
                <a:avLst/>
              </a:prstTxWarp>
              <a:flatTx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Talent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714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afood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Seafood-Template</Template>
  <TotalTime>5920</TotalTime>
  <Words>309</Words>
  <Application>Microsoft Office PowerPoint</Application>
  <PresentationFormat>On-screen Show (4:3)</PresentationFormat>
  <Paragraphs>47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Seafood-Template</vt:lpstr>
      <vt:lpstr>PowerPoint Presentation</vt:lpstr>
      <vt:lpstr>Aims</vt:lpstr>
      <vt:lpstr>Who are we?</vt:lpstr>
      <vt:lpstr>Interview with Mat Thompson</vt:lpstr>
      <vt:lpstr>Sector Offer</vt:lpstr>
      <vt:lpstr>PowerPoint Presentation</vt:lpstr>
      <vt:lpstr>PowerPoint Presentation</vt:lpstr>
      <vt:lpstr>PowerPoint Presentation</vt:lpstr>
      <vt:lpstr>Progression Pathway</vt:lpstr>
      <vt:lpstr>Benefits</vt:lpstr>
    </vt:vector>
  </TitlesOfParts>
  <Company>Grimsby Institute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Mathew Thompson (STAFF)</dc:creator>
  <cp:lastModifiedBy>seafox</cp:lastModifiedBy>
  <cp:revision>46</cp:revision>
  <dcterms:created xsi:type="dcterms:W3CDTF">2015-12-15T10:02:26Z</dcterms:created>
  <dcterms:modified xsi:type="dcterms:W3CDTF">2016-11-18T07:47:35Z</dcterms:modified>
</cp:coreProperties>
</file>