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8"/>
  </p:notesMasterIdLst>
  <p:sldIdLst>
    <p:sldId id="256" r:id="rId2"/>
    <p:sldId id="258" r:id="rId3"/>
    <p:sldId id="259" r:id="rId4"/>
    <p:sldId id="260" r:id="rId5"/>
    <p:sldId id="261" r:id="rId6"/>
    <p:sldId id="278" r:id="rId7"/>
    <p:sldId id="262" r:id="rId8"/>
    <p:sldId id="264" r:id="rId9"/>
    <p:sldId id="263" r:id="rId10"/>
    <p:sldId id="279" r:id="rId11"/>
    <p:sldId id="265" r:id="rId12"/>
    <p:sldId id="281" r:id="rId13"/>
    <p:sldId id="266" r:id="rId14"/>
    <p:sldId id="267" r:id="rId15"/>
    <p:sldId id="268" r:id="rId16"/>
    <p:sldId id="270" r:id="rId17"/>
    <p:sldId id="271" r:id="rId18"/>
    <p:sldId id="272" r:id="rId19"/>
    <p:sldId id="282" r:id="rId20"/>
    <p:sldId id="273" r:id="rId21"/>
    <p:sldId id="275" r:id="rId22"/>
    <p:sldId id="276" r:id="rId23"/>
    <p:sldId id="274" r:id="rId24"/>
    <p:sldId id="284" r:id="rId25"/>
    <p:sldId id="277" r:id="rId26"/>
    <p:sldId id="283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A2FF"/>
    <a:srgbClr val="009AFF"/>
    <a:srgbClr val="249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8" autoAdjust="0"/>
    <p:restoredTop sz="86419" autoAdjust="0"/>
  </p:normalViewPr>
  <p:slideViewPr>
    <p:cSldViewPr snapToGrid="0" snapToObjects="1" showGuides="1">
      <p:cViewPr>
        <p:scale>
          <a:sx n="97" d="100"/>
          <a:sy n="97" d="100"/>
        </p:scale>
        <p:origin x="-114" y="18"/>
      </p:cViewPr>
      <p:guideLst>
        <p:guide orient="horz" pos="2160"/>
        <p:guide pos="3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5052C-15F5-4AA2-B239-8118AC966FF4}" type="datetimeFigureOut">
              <a:rPr lang="en-GB" smtClean="0"/>
              <a:t>16/11/2016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59A9E-EC71-4C4F-812D-687ECDC019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370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Lee Cooper, Seafish and the Seafood Training Academy  email academy@seafish.co.uk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59A9E-EC71-4C4F-812D-687ECDC019AE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62127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59A9E-EC71-4C4F-812D-687ECDC019AE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91275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Level 2</a:t>
            </a:r>
          </a:p>
          <a:p>
            <a:r>
              <a:rPr lang="en-GB" dirty="0" smtClean="0"/>
              <a:t>Award – no UK Units</a:t>
            </a:r>
          </a:p>
          <a:p>
            <a:r>
              <a:rPr lang="en-GB" dirty="0" smtClean="0"/>
              <a:t>Certificate – 21+ credits from OS/OK and up to 7 credits UK</a:t>
            </a:r>
          </a:p>
          <a:p>
            <a:r>
              <a:rPr lang="en-GB" dirty="0" smtClean="0"/>
              <a:t>Diploma – 22+ credits from OS/OK and up to 15 credits UK</a:t>
            </a:r>
          </a:p>
          <a:p>
            <a:endParaRPr lang="en-GB" dirty="0" smtClean="0"/>
          </a:p>
          <a:p>
            <a:r>
              <a:rPr lang="en-GB" dirty="0" smtClean="0"/>
              <a:t>Level 3</a:t>
            </a:r>
          </a:p>
          <a:p>
            <a:r>
              <a:rPr lang="en-GB" dirty="0" smtClean="0"/>
              <a:t>Certificate – 17+ credits from OS/OK and up to 10 credits UK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Diploma – 22+ credits from OS/OK and up to 15 credits UK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59A9E-EC71-4C4F-812D-687ECDC019AE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75417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Our workforce has been ageing for 20 years at least.</a:t>
            </a:r>
          </a:p>
          <a:p>
            <a:endParaRPr lang="en-GB" dirty="0" smtClean="0"/>
          </a:p>
          <a:p>
            <a:r>
              <a:rPr lang="en-GB" dirty="0" smtClean="0"/>
              <a:t>The</a:t>
            </a:r>
            <a:r>
              <a:rPr lang="en-GB" baseline="0" dirty="0" smtClean="0"/>
              <a:t> existence of apprenticeships does improve the perception held by many of the value of our industry.</a:t>
            </a:r>
          </a:p>
          <a:p>
            <a:endParaRPr lang="en-GB" baseline="0" dirty="0" smtClean="0"/>
          </a:p>
          <a:p>
            <a:r>
              <a:rPr lang="en-GB" baseline="0" dirty="0" smtClean="0"/>
              <a:t>Some individuals (Steve and Gaynor) value the Diploma as a professional qualification.</a:t>
            </a:r>
          </a:p>
          <a:p>
            <a:endParaRPr lang="en-GB" baseline="0" dirty="0" smtClean="0"/>
          </a:p>
          <a:p>
            <a:r>
              <a:rPr lang="en-GB" baseline="0" dirty="0" smtClean="0"/>
              <a:t>Raising Standards – an effective method for a business, not just the apprentice.</a:t>
            </a:r>
          </a:p>
          <a:p>
            <a:endParaRPr lang="en-GB" baseline="0" dirty="0" smtClean="0"/>
          </a:p>
          <a:p>
            <a:r>
              <a:rPr lang="en-GB" baseline="0" dirty="0" smtClean="0"/>
              <a:t>Promote the take up of training – an opportunity to access funding for training without undermining the principle that the business should pay.  Businesses generally benefit from having an apprentice.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8709D-E3EC-4266-8670-59947F640C29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59838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Studies in the past have been costly and complex to implement, but have shown that an effective programme, delivered with a clear vision of what is required will yield positive results.</a:t>
            </a:r>
          </a:p>
          <a:p>
            <a:endParaRPr lang="en-GB" dirty="0" smtClean="0"/>
          </a:p>
          <a:p>
            <a:r>
              <a:rPr lang="en-GB" dirty="0" smtClean="0"/>
              <a:t>“</a:t>
            </a:r>
            <a:r>
              <a:rPr lang="en-GB" i="1" dirty="0" smtClean="0"/>
              <a:t>you have asked what it will cost and what the benefits are.  I don’t know and I haven’t carried out an analysis.  It will cost what it costs and the more we invest in this the greater our returns will be, so the question </a:t>
            </a:r>
            <a:r>
              <a:rPr lang="en-GB" i="1" baseline="0" dirty="0" smtClean="0"/>
              <a:t>we need to answer is how much we want to invest in this?”  </a:t>
            </a:r>
            <a:r>
              <a:rPr lang="en-GB" baseline="0" dirty="0" smtClean="0"/>
              <a:t>Factory general manager around 2001 to his Board of Directors.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59A9E-EC71-4C4F-812D-687ECDC019AE}" type="slidenum">
              <a:rPr lang="en-GB" smtClean="0"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9585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Vocational</a:t>
            </a:r>
            <a:r>
              <a:rPr lang="en-GB" baseline="0" dirty="0" smtClean="0"/>
              <a:t> qualifications based on national occupational standards began in the UK in the early 1990s.  </a:t>
            </a:r>
          </a:p>
          <a:p>
            <a:endParaRPr lang="en-GB" baseline="0" dirty="0" smtClean="0"/>
          </a:p>
          <a:p>
            <a:r>
              <a:rPr lang="en-GB" baseline="0" dirty="0" smtClean="0"/>
              <a:t>Initial qualifications were fish specific and highly prescriptive.</a:t>
            </a:r>
          </a:p>
          <a:p>
            <a:r>
              <a:rPr lang="en-GB" baseline="0" dirty="0" smtClean="0"/>
              <a:t>Next came generic food manufacturing operations vocational qualifications that required adaption to fit into fish and shellfish.</a:t>
            </a:r>
          </a:p>
          <a:p>
            <a:r>
              <a:rPr lang="en-GB" baseline="0" dirty="0" smtClean="0"/>
              <a:t>The third generation of seafood VQs included more fish specific content for fish processors, but like the two versions before them they never really caught on except for a few larger processing companies.</a:t>
            </a:r>
          </a:p>
          <a:p>
            <a:endParaRPr lang="en-GB" baseline="0" dirty="0" smtClean="0"/>
          </a:p>
          <a:p>
            <a:r>
              <a:rPr lang="en-GB" baseline="0" dirty="0" smtClean="0"/>
              <a:t>Version 4 – the fish and shellfish industry skills IPQs were the first set of qualifications that seemed to address the needs of the industry.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59A9E-EC71-4C4F-812D-687ECDC019AE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9504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459 over 2 years.  566 in 1 year.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Grimsby</a:t>
            </a:r>
            <a:r>
              <a:rPr lang="en-GB" baseline="0" dirty="0" smtClean="0"/>
              <a:t> Institute, Lakes College and NEFTS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See http://seafoodacademy.org/Topics/5Topics%20Apprenticeship%20Providers.htm for full list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59A9E-EC71-4C4F-812D-687ECDC019AE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2339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Duchy College was</a:t>
            </a:r>
            <a:r>
              <a:rPr lang="en-GB" baseline="0" dirty="0" smtClean="0"/>
              <a:t> the first new provider to be recognised by Seafish.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59A9E-EC71-4C4F-812D-687ECDC019AE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6539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Approx. 50% of apprenticeships are delivered to medium sized fish processors, 40% to small friers and mongers,</a:t>
            </a:r>
            <a:r>
              <a:rPr lang="en-GB" baseline="0" dirty="0" smtClean="0"/>
              <a:t> 10% to large fishmongers (Supermarkets)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59A9E-EC71-4C4F-812D-687ECDC019AE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9859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59A9E-EC71-4C4F-812D-687ECDC019AE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6270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Lee Cooper, Seafish and the Seafood Training Academy  email academy@seafish.co.uk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59A9E-EC71-4C4F-812D-687ECDC019AE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62127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More about this tomorrow in the practical workshop.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59A9E-EC71-4C4F-812D-687ECDC019AE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7792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These include compliance functions like food safety and health and safety; operative functions including fish and shellfish processing, sales, problem resolution and specific functions like packaging and labelling.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59A9E-EC71-4C4F-812D-687ECDC019AE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2635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0360" y="5172563"/>
            <a:ext cx="7772400" cy="749868"/>
          </a:xfrm>
        </p:spPr>
        <p:txBody>
          <a:bodyPr anchor="t">
            <a:normAutofit/>
          </a:bodyPr>
          <a:lstStyle>
            <a:lvl1pPr algn="l">
              <a:defRPr sz="3200" b="0" cap="none">
                <a:solidFill>
                  <a:srgbClr val="012E7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90360" y="5922430"/>
            <a:ext cx="6894512" cy="65628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800">
                <a:solidFill>
                  <a:srgbClr val="158DDE"/>
                </a:solidFill>
                <a:latin typeface="Arial"/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pic>
        <p:nvPicPr>
          <p:cNvPr id="4" name="Picture 3" descr="2-x-bigg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84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906" y="2245001"/>
            <a:ext cx="7772400" cy="1182803"/>
          </a:xfrm>
        </p:spPr>
        <p:txBody>
          <a:bodyPr/>
          <a:lstStyle>
            <a:lvl1pPr>
              <a:defRPr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9906" y="3438134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158DD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618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429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785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785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87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310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ront-page-graphic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4972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0360" y="5172563"/>
            <a:ext cx="7772400" cy="749868"/>
          </a:xfrm>
        </p:spPr>
        <p:txBody>
          <a:bodyPr anchor="t">
            <a:normAutofit/>
          </a:bodyPr>
          <a:lstStyle>
            <a:lvl1pPr algn="l">
              <a:defRPr sz="3200" b="0" cap="none">
                <a:solidFill>
                  <a:srgbClr val="012E7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90360" y="5922430"/>
            <a:ext cx="6894512" cy="65628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800">
                <a:solidFill>
                  <a:srgbClr val="158DDE"/>
                </a:solidFill>
                <a:latin typeface="Arial"/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5353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9906" y="697544"/>
            <a:ext cx="83943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9906" y="1840544"/>
            <a:ext cx="8394376" cy="4719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pic>
        <p:nvPicPr>
          <p:cNvPr id="7" name="Picture 6" descr="slide-top-bar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078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  <p:sldLayoutId id="2147483662" r:id="rId3"/>
    <p:sldLayoutId id="2147483664" r:id="rId4"/>
    <p:sldLayoutId id="2147483672" r:id="rId5"/>
    <p:sldLayoutId id="2147483673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12E7F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happening in the UK?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How do fish and shellfish qualifications meet the needs of industry?</a:t>
            </a:r>
          </a:p>
        </p:txBody>
      </p:sp>
    </p:spTree>
    <p:extLst>
      <p:ext uri="{BB962C8B-B14F-4D97-AF65-F5344CB8AC3E}">
        <p14:creationId xmlns:p14="http://schemas.microsoft.com/office/powerpoint/2010/main" val="272739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GB" sz="3600" kern="1200" dirty="0" smtClean="0">
                <a:solidFill>
                  <a:srgbClr val="012E7F"/>
                </a:solidFill>
                <a:effectLst/>
                <a:latin typeface="Arial"/>
                <a:ea typeface="+mj-ea"/>
                <a:cs typeface="+mj-cs"/>
              </a:rPr>
              <a:t>Why are things better now?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Employers are more enthusiastic</a:t>
            </a:r>
          </a:p>
          <a:p>
            <a:pPr lvl="1"/>
            <a:r>
              <a:rPr lang="en-GB" dirty="0" smtClean="0"/>
              <a:t>Fish friers</a:t>
            </a:r>
          </a:p>
          <a:p>
            <a:pPr lvl="1"/>
            <a:r>
              <a:rPr lang="en-GB" dirty="0" smtClean="0"/>
              <a:t>Fishmongers</a:t>
            </a:r>
          </a:p>
          <a:p>
            <a:pPr lvl="1"/>
            <a:r>
              <a:rPr lang="en-GB" dirty="0" smtClean="0"/>
              <a:t>Processors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8636" y="4291539"/>
            <a:ext cx="5590309" cy="256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18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are things better now?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Fish and shellfish standards are used to</a:t>
            </a:r>
            <a:r>
              <a:rPr lang="en-GB" baseline="0" dirty="0" smtClean="0"/>
              <a:t>:</a:t>
            </a:r>
          </a:p>
          <a:p>
            <a:pPr lvl="1"/>
            <a:r>
              <a:rPr lang="en-GB" dirty="0" smtClean="0"/>
              <a:t>Underpin qualifications</a:t>
            </a:r>
            <a:r>
              <a:rPr lang="en-GB" baseline="0" dirty="0" smtClean="0"/>
              <a:t> and apprenticeships</a:t>
            </a:r>
          </a:p>
          <a:p>
            <a:pPr lvl="1"/>
            <a:r>
              <a:rPr lang="en-GB" baseline="0" dirty="0" smtClean="0"/>
              <a:t>Guide development of training courses and qualifications</a:t>
            </a:r>
          </a:p>
          <a:p>
            <a:pPr lvl="1"/>
            <a:r>
              <a:rPr lang="en-GB" dirty="0" smtClean="0"/>
              <a:t>Promoting proficiency not just competence</a:t>
            </a:r>
          </a:p>
          <a:p>
            <a:pPr lvl="2"/>
            <a:r>
              <a:rPr lang="en-GB" baseline="0" dirty="0" smtClean="0"/>
              <a:t>Developing skills and </a:t>
            </a:r>
            <a:r>
              <a:rPr lang="en-GB" dirty="0" smtClean="0"/>
              <a:t>knowledge</a:t>
            </a:r>
          </a:p>
          <a:p>
            <a:pPr lvl="2"/>
            <a:r>
              <a:rPr lang="en-GB" baseline="0" dirty="0" smtClean="0"/>
              <a:t>Within and outwith the business.</a:t>
            </a:r>
          </a:p>
        </p:txBody>
      </p:sp>
    </p:spTree>
    <p:extLst>
      <p:ext uri="{BB962C8B-B14F-4D97-AF65-F5344CB8AC3E}">
        <p14:creationId xmlns:p14="http://schemas.microsoft.com/office/powerpoint/2010/main" val="130395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Fish and Shellfish Industry Skills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a closer look</a:t>
            </a:r>
          </a:p>
        </p:txBody>
      </p:sp>
    </p:spTree>
    <p:extLst>
      <p:ext uri="{BB962C8B-B14F-4D97-AF65-F5344CB8AC3E}">
        <p14:creationId xmlns:p14="http://schemas.microsoft.com/office/powerpoint/2010/main" val="81310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021705" y="1730626"/>
            <a:ext cx="3147935" cy="218019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Level 3 Fish/Shellfish Certificate and Diploma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Fish and Shellfish</a:t>
            </a:r>
            <a:r>
              <a:rPr lang="en-GB" baseline="0" dirty="0" smtClean="0"/>
              <a:t> Proficiency Qualifications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537" y="3657600"/>
            <a:ext cx="7924852" cy="2902019"/>
          </a:xfrm>
        </p:spPr>
        <p:txBody>
          <a:bodyPr>
            <a:normAutofit lnSpcReduction="10000"/>
          </a:bodyPr>
          <a:lstStyle/>
          <a:p>
            <a:pPr lvl="1"/>
            <a:endParaRPr lang="en-GB" dirty="0" smtClean="0"/>
          </a:p>
          <a:p>
            <a:r>
              <a:rPr lang="en-GB" dirty="0" smtClean="0"/>
              <a:t>What do we need to know?</a:t>
            </a:r>
          </a:p>
          <a:p>
            <a:pPr lvl="1"/>
            <a:r>
              <a:rPr lang="en-GB" dirty="0" smtClean="0"/>
              <a:t>Structure</a:t>
            </a:r>
          </a:p>
          <a:p>
            <a:pPr lvl="1"/>
            <a:r>
              <a:rPr lang="en-GB" dirty="0" smtClean="0"/>
              <a:t>Scope and available</a:t>
            </a:r>
            <a:r>
              <a:rPr lang="en-GB" baseline="0" dirty="0" smtClean="0"/>
              <a:t> units</a:t>
            </a:r>
            <a:endParaRPr lang="en-GB" dirty="0" smtClean="0"/>
          </a:p>
          <a:p>
            <a:pPr lvl="1"/>
            <a:r>
              <a:rPr lang="en-GB" dirty="0" smtClean="0"/>
              <a:t>Fish content</a:t>
            </a:r>
          </a:p>
          <a:p>
            <a:pPr lvl="1"/>
            <a:r>
              <a:rPr lang="en-GB" dirty="0" smtClean="0"/>
              <a:t>Mixing </a:t>
            </a:r>
            <a:r>
              <a:rPr lang="en-GB" dirty="0"/>
              <a:t>and matching (rules of combination)</a:t>
            </a:r>
          </a:p>
          <a:p>
            <a:pPr lvl="1"/>
            <a:endParaRPr lang="en-GB" dirty="0" smtClean="0"/>
          </a:p>
        </p:txBody>
      </p:sp>
      <p:sp>
        <p:nvSpPr>
          <p:cNvPr id="4" name="Oval 3"/>
          <p:cNvSpPr/>
          <p:nvPr/>
        </p:nvSpPr>
        <p:spPr>
          <a:xfrm>
            <a:off x="704537" y="1730625"/>
            <a:ext cx="3147935" cy="2180193"/>
          </a:xfrm>
          <a:prstGeom prst="ellipse">
            <a:avLst/>
          </a:prstGeom>
          <a:gradFill>
            <a:gsLst>
              <a:gs pos="0">
                <a:srgbClr val="7030A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Level 2 Fish/Shellfish Award, Certificate and Diploma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169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Structure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3160" y="1028286"/>
            <a:ext cx="6175947" cy="5681165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399906" y="1840544"/>
            <a:ext cx="2523176" cy="4719075"/>
          </a:xfrm>
        </p:spPr>
        <p:txBody>
          <a:bodyPr>
            <a:normAutofit lnSpcReduction="10000"/>
          </a:bodyPr>
          <a:lstStyle/>
          <a:p>
            <a:r>
              <a:rPr lang="en-GB" sz="2400" dirty="0" smtClean="0"/>
              <a:t>Four types of unit</a:t>
            </a:r>
          </a:p>
          <a:p>
            <a:pPr lvl="1"/>
            <a:r>
              <a:rPr lang="en-GB" sz="2000" i="1" dirty="0" smtClean="0"/>
              <a:t>Carry out</a:t>
            </a:r>
          </a:p>
          <a:p>
            <a:pPr lvl="1"/>
            <a:r>
              <a:rPr lang="en-GB" sz="2000" i="1" dirty="0" smtClean="0"/>
              <a:t>Understand how</a:t>
            </a:r>
          </a:p>
          <a:p>
            <a:pPr lvl="1"/>
            <a:r>
              <a:rPr lang="en-GB" sz="2000" i="1" dirty="0" smtClean="0"/>
              <a:t>Principles of</a:t>
            </a:r>
          </a:p>
          <a:p>
            <a:pPr lvl="1"/>
            <a:r>
              <a:rPr lang="en-GB" sz="2000" i="1" dirty="0" smtClean="0"/>
              <a:t>Demonstrate</a:t>
            </a:r>
          </a:p>
          <a:p>
            <a:r>
              <a:rPr lang="en-GB" sz="2400" dirty="0" smtClean="0"/>
              <a:t>Each unit has</a:t>
            </a:r>
          </a:p>
          <a:p>
            <a:pPr lvl="1"/>
            <a:r>
              <a:rPr lang="en-GB" sz="2000" dirty="0" smtClean="0"/>
              <a:t>Credit value</a:t>
            </a:r>
          </a:p>
          <a:p>
            <a:pPr lvl="1"/>
            <a:r>
              <a:rPr lang="en-GB" sz="2000" dirty="0" smtClean="0"/>
              <a:t>GLH</a:t>
            </a:r>
          </a:p>
          <a:p>
            <a:pPr lvl="1"/>
            <a:r>
              <a:rPr lang="en-GB" sz="2000" dirty="0" smtClean="0"/>
              <a:t>Learning outcomes</a:t>
            </a:r>
          </a:p>
          <a:p>
            <a:pPr lvl="1"/>
            <a:r>
              <a:rPr lang="en-GB" sz="2000" dirty="0" smtClean="0"/>
              <a:t>Assessment criteria</a:t>
            </a:r>
          </a:p>
        </p:txBody>
      </p:sp>
    </p:spTree>
    <p:extLst>
      <p:ext uri="{BB962C8B-B14F-4D97-AF65-F5344CB8AC3E}">
        <p14:creationId xmlns:p14="http://schemas.microsoft.com/office/powerpoint/2010/main" val="98168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Scope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Bivalve purification, processing, manufacturing, retail, fish frying</a:t>
            </a:r>
          </a:p>
          <a:p>
            <a:r>
              <a:rPr lang="en-GB" dirty="0" smtClean="0"/>
              <a:t>Managers, supervisors, team leaders and operatives</a:t>
            </a:r>
          </a:p>
          <a:p>
            <a:r>
              <a:rPr lang="en-GB" dirty="0" smtClean="0"/>
              <a:t>80% commonality with other F&amp;D standards</a:t>
            </a:r>
          </a:p>
          <a:p>
            <a:pPr lvl="1"/>
            <a:r>
              <a:rPr lang="en-GB" dirty="0" smtClean="0"/>
              <a:t>Compliance</a:t>
            </a:r>
          </a:p>
          <a:p>
            <a:pPr lvl="1"/>
            <a:r>
              <a:rPr lang="en-GB" dirty="0" smtClean="0"/>
              <a:t>Sales</a:t>
            </a:r>
          </a:p>
          <a:p>
            <a:pPr lvl="1"/>
            <a:r>
              <a:rPr lang="en-GB" dirty="0" smtClean="0"/>
              <a:t>Problem resolution</a:t>
            </a:r>
          </a:p>
          <a:p>
            <a:pPr lvl="1"/>
            <a:r>
              <a:rPr lang="en-GB" dirty="0" smtClean="0"/>
              <a:t>Packaging and labelling</a:t>
            </a:r>
          </a:p>
          <a:p>
            <a:pPr lvl="1"/>
            <a:r>
              <a:rPr lang="en-GB" dirty="0" smtClean="0"/>
              <a:t>Quality, waste management</a:t>
            </a:r>
          </a:p>
        </p:txBody>
      </p:sp>
    </p:spTree>
    <p:extLst>
      <p:ext uri="{BB962C8B-B14F-4D97-AF65-F5344CB8AC3E}">
        <p14:creationId xmlns:p14="http://schemas.microsoft.com/office/powerpoint/2010/main" val="161122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Available units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3360763"/>
              </p:ext>
            </p:extLst>
          </p:nvPr>
        </p:nvGraphicFramePr>
        <p:xfrm>
          <a:off x="457200" y="1600200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Level 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Level 3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Fish and Shellfish Units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24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Other Units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83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Total Units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162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107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Total Credits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387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308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1345036"/>
              </p:ext>
            </p:extLst>
          </p:nvPr>
        </p:nvGraphicFramePr>
        <p:xfrm>
          <a:off x="467544" y="3861048"/>
          <a:ext cx="820891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  <a:gridCol w="2736304"/>
                <a:gridCol w="2736304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Level 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Level 3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Occupational</a:t>
                      </a:r>
                      <a:r>
                        <a:rPr lang="en-GB" baseline="0" dirty="0" smtClean="0"/>
                        <a:t> Skills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48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Occupational Knowledge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39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Underpinning Knowledge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4052455" y="2909455"/>
            <a:ext cx="4052454" cy="7689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978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66700" y="4675909"/>
            <a:ext cx="3283527" cy="15337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9103" y="697544"/>
            <a:ext cx="2541270" cy="17018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Fish Content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53 Level 2 units</a:t>
            </a:r>
          </a:p>
          <a:p>
            <a:r>
              <a:rPr lang="en-GB" dirty="0" smtClean="0"/>
              <a:t>24 Level 3 Units</a:t>
            </a:r>
          </a:p>
          <a:p>
            <a:r>
              <a:rPr lang="en-GB" dirty="0" smtClean="0"/>
              <a:t>Covering</a:t>
            </a:r>
          </a:p>
          <a:p>
            <a:pPr lvl="1"/>
            <a:r>
              <a:rPr lang="en-GB" dirty="0" smtClean="0"/>
              <a:t>Filleting</a:t>
            </a:r>
          </a:p>
          <a:p>
            <a:pPr lvl="1"/>
            <a:r>
              <a:rPr lang="en-GB" dirty="0" smtClean="0"/>
              <a:t>Shucking</a:t>
            </a:r>
          </a:p>
          <a:p>
            <a:pPr lvl="1"/>
            <a:r>
              <a:rPr lang="en-GB" dirty="0" smtClean="0"/>
              <a:t>Smoking</a:t>
            </a:r>
          </a:p>
          <a:p>
            <a:pPr lvl="1"/>
            <a:r>
              <a:rPr lang="en-GB" dirty="0" smtClean="0"/>
              <a:t>Packing in ice</a:t>
            </a:r>
          </a:p>
          <a:p>
            <a:pPr lvl="1"/>
            <a:r>
              <a:rPr lang="en-GB" dirty="0" smtClean="0"/>
              <a:t>Live shellfish</a:t>
            </a:r>
          </a:p>
          <a:p>
            <a:pPr lvl="1"/>
            <a:r>
              <a:rPr lang="en-GB" dirty="0" smtClean="0"/>
              <a:t>Depuration</a:t>
            </a:r>
          </a:p>
          <a:p>
            <a:pPr lvl="1"/>
            <a:r>
              <a:rPr lang="en-GB" dirty="0" smtClean="0"/>
              <a:t>Frying</a:t>
            </a:r>
          </a:p>
          <a:p>
            <a:pPr lvl="1"/>
            <a:r>
              <a:rPr lang="en-GB" dirty="0" smtClean="0"/>
              <a:t>Gutting</a:t>
            </a:r>
          </a:p>
          <a:p>
            <a:pPr lvl="1"/>
            <a:r>
              <a:rPr lang="en-GB" dirty="0" smtClean="0"/>
              <a:t>Skinning</a:t>
            </a:r>
          </a:p>
          <a:p>
            <a:pPr lvl="1"/>
            <a:r>
              <a:rPr lang="en-GB" dirty="0" smtClean="0"/>
              <a:t>Etc.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9667" y="5024121"/>
            <a:ext cx="1913311" cy="15891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6700" y="1086880"/>
            <a:ext cx="2358651" cy="15073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4236" y="2777201"/>
            <a:ext cx="3094867" cy="1701807"/>
          </a:xfrm>
          <a:prstGeom prst="rect">
            <a:avLst/>
          </a:prstGeom>
        </p:spPr>
      </p:pic>
      <p:pic>
        <p:nvPicPr>
          <p:cNvPr id="12" name="Picture 2" descr="C:\Users\L_Cooper\Pictures\Seafood Guide files\Pictures\Jpegs\index cold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37372" y="2949169"/>
            <a:ext cx="2121637" cy="135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70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7800" y="4397307"/>
            <a:ext cx="5465304" cy="14420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 smtClean="0"/>
              <a:t>Rules</a:t>
            </a:r>
            <a:r>
              <a:rPr lang="en-GB" baseline="0" dirty="0" smtClean="0"/>
              <a:t> of Combination (pt1)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906" y="1840544"/>
            <a:ext cx="7330930" cy="4719075"/>
          </a:xfrm>
        </p:spPr>
        <p:txBody>
          <a:bodyPr>
            <a:normAutofit/>
          </a:bodyPr>
          <a:lstStyle/>
          <a:p>
            <a:pPr lvl="1"/>
            <a:r>
              <a:rPr lang="en-GB" dirty="0" smtClean="0"/>
              <a:t>For UK qualifications</a:t>
            </a:r>
          </a:p>
          <a:p>
            <a:pPr lvl="1"/>
            <a:r>
              <a:rPr lang="en-GB" dirty="0" smtClean="0"/>
              <a:t>Size</a:t>
            </a:r>
          </a:p>
          <a:p>
            <a:pPr lvl="2"/>
            <a:r>
              <a:rPr lang="en-GB" dirty="0" smtClean="0"/>
              <a:t>10</a:t>
            </a:r>
            <a:r>
              <a:rPr lang="en-GB" baseline="0" dirty="0" smtClean="0"/>
              <a:t> credits for an Award</a:t>
            </a:r>
          </a:p>
          <a:p>
            <a:pPr lvl="2"/>
            <a:r>
              <a:rPr lang="en-GB" baseline="0" dirty="0" smtClean="0"/>
              <a:t>27 credits for a Certificate</a:t>
            </a:r>
          </a:p>
          <a:p>
            <a:pPr lvl="2"/>
            <a:r>
              <a:rPr lang="en-GB" baseline="0" dirty="0" smtClean="0"/>
              <a:t>37 credits for a Diploma</a:t>
            </a:r>
            <a:endParaRPr lang="en-GB" dirty="0"/>
          </a:p>
          <a:p>
            <a:pPr lvl="2"/>
            <a:endParaRPr lang="en-GB" baseline="0" dirty="0" smtClean="0"/>
          </a:p>
          <a:p>
            <a:pPr lvl="2"/>
            <a:endParaRPr lang="en-GB" baseline="0" dirty="0" smtClean="0"/>
          </a:p>
          <a:p>
            <a:pPr marL="457200" lvl="1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18461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 smtClean="0"/>
              <a:t>Rules</a:t>
            </a:r>
            <a:r>
              <a:rPr lang="en-GB" baseline="0" dirty="0" smtClean="0"/>
              <a:t> of Combination (pt2)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GB" dirty="0" smtClean="0"/>
              <a:t>No mandatory units</a:t>
            </a:r>
          </a:p>
          <a:p>
            <a:pPr lvl="1"/>
            <a:r>
              <a:rPr lang="en-GB" dirty="0" smtClean="0"/>
              <a:t>No requirement to match skill with knowledge</a:t>
            </a:r>
          </a:p>
          <a:p>
            <a:pPr lvl="1"/>
            <a:r>
              <a:rPr lang="en-GB" dirty="0" smtClean="0"/>
              <a:t>Level 2 qualifications can include some Level 3 units</a:t>
            </a:r>
          </a:p>
          <a:p>
            <a:pPr marL="457200" lvl="1" indent="0">
              <a:buNone/>
            </a:pPr>
            <a:endParaRPr lang="en-GB" dirty="0" smtClean="0"/>
          </a:p>
          <a:p>
            <a:pPr lvl="1"/>
            <a:r>
              <a:rPr lang="en-GB" dirty="0" smtClean="0"/>
              <a:t>A bewildering array of choice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5" y="1643596"/>
            <a:ext cx="8655913" cy="521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25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What’s happening in the UK?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Background</a:t>
            </a:r>
          </a:p>
          <a:p>
            <a:pPr lvl="1"/>
            <a:r>
              <a:rPr lang="en-GB" dirty="0" smtClean="0"/>
              <a:t>History of qualifications,  Level of take-up, size of the industry.</a:t>
            </a:r>
          </a:p>
          <a:p>
            <a:pPr lvl="0"/>
            <a:r>
              <a:rPr lang="en-GB" dirty="0"/>
              <a:t>Why things are </a:t>
            </a:r>
            <a:r>
              <a:rPr lang="en-GB" dirty="0" smtClean="0"/>
              <a:t>better </a:t>
            </a:r>
            <a:r>
              <a:rPr lang="en-GB" dirty="0"/>
              <a:t>now</a:t>
            </a:r>
            <a:r>
              <a:rPr lang="en-GB" dirty="0" smtClean="0"/>
              <a:t>?</a:t>
            </a:r>
          </a:p>
          <a:p>
            <a:r>
              <a:rPr lang="en-GB" dirty="0" smtClean="0"/>
              <a:t>Fish and Shellfish Industry Skills Qualifications</a:t>
            </a:r>
          </a:p>
        </p:txBody>
      </p:sp>
    </p:spTree>
    <p:extLst>
      <p:ext uri="{BB962C8B-B14F-4D97-AF65-F5344CB8AC3E}">
        <p14:creationId xmlns:p14="http://schemas.microsoft.com/office/powerpoint/2010/main" val="143144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Skills Diagnostic Workshop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dirty="0" smtClean="0"/>
              <a:t>Review of qualifications and units</a:t>
            </a:r>
          </a:p>
          <a:p>
            <a:pPr lvl="1"/>
            <a:r>
              <a:rPr lang="en-GB" dirty="0" smtClean="0"/>
              <a:t>Closer look at Unit structure</a:t>
            </a:r>
          </a:p>
          <a:p>
            <a:pPr lvl="1"/>
            <a:r>
              <a:rPr lang="en-GB" dirty="0" smtClean="0"/>
              <a:t>Using the diagnostic spreadsheet</a:t>
            </a:r>
          </a:p>
          <a:p>
            <a:pPr lvl="1"/>
            <a:r>
              <a:rPr lang="en-GB" dirty="0" smtClean="0"/>
              <a:t>Matching selections of units to</a:t>
            </a:r>
          </a:p>
          <a:p>
            <a:pPr lvl="2"/>
            <a:r>
              <a:rPr lang="en-GB" dirty="0" smtClean="0"/>
              <a:t>A business</a:t>
            </a:r>
          </a:p>
          <a:p>
            <a:pPr lvl="2"/>
            <a:r>
              <a:rPr lang="en-GB" dirty="0" smtClean="0"/>
              <a:t>A department</a:t>
            </a:r>
          </a:p>
          <a:p>
            <a:pPr lvl="2"/>
            <a:r>
              <a:rPr lang="en-GB" dirty="0" smtClean="0"/>
              <a:t>Individual job roles</a:t>
            </a:r>
          </a:p>
          <a:p>
            <a:pPr lvl="1"/>
            <a:r>
              <a:rPr lang="en-GB" dirty="0" smtClean="0"/>
              <a:t>Producing a bespoke qualification plan</a:t>
            </a:r>
          </a:p>
          <a:p>
            <a:pPr lvl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25053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Diplomas and</a:t>
            </a:r>
            <a:r>
              <a:rPr lang="en-GB" baseline="0" dirty="0" smtClean="0"/>
              <a:t> Certificates?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Certificates </a:t>
            </a:r>
          </a:p>
          <a:p>
            <a:pPr lvl="1"/>
            <a:r>
              <a:rPr lang="en-GB" dirty="0" smtClean="0"/>
              <a:t>Underpin apprenticeships</a:t>
            </a:r>
          </a:p>
          <a:p>
            <a:pPr lvl="1"/>
            <a:r>
              <a:rPr lang="en-GB" dirty="0" smtClean="0"/>
              <a:t>Apprenticeships are funded;</a:t>
            </a:r>
          </a:p>
          <a:p>
            <a:pPr lvl="1"/>
            <a:r>
              <a:rPr lang="en-GB" dirty="0" smtClean="0"/>
              <a:t>Substantial and recognised;</a:t>
            </a:r>
          </a:p>
          <a:p>
            <a:r>
              <a:rPr lang="en-GB" dirty="0" smtClean="0"/>
              <a:t>Diplomas</a:t>
            </a:r>
            <a:r>
              <a:rPr lang="en-GB" dirty="0"/>
              <a:t> </a:t>
            </a:r>
            <a:endParaRPr lang="en-GB" dirty="0" smtClean="0"/>
          </a:p>
          <a:p>
            <a:pPr lvl="1"/>
            <a:r>
              <a:rPr lang="en-GB" dirty="0" smtClean="0"/>
              <a:t>A challenge</a:t>
            </a:r>
          </a:p>
          <a:p>
            <a:pPr lvl="1"/>
            <a:r>
              <a:rPr lang="en-GB" dirty="0" smtClean="0"/>
              <a:t>For when certificates are just too small</a:t>
            </a:r>
          </a:p>
          <a:p>
            <a:pPr lvl="1"/>
            <a:r>
              <a:rPr lang="en-GB" dirty="0" smtClean="0"/>
              <a:t>Almost all Level 3 apprentices undertake diplomas</a:t>
            </a:r>
          </a:p>
          <a:p>
            <a:r>
              <a:rPr lang="en-GB" dirty="0" smtClean="0"/>
              <a:t>Awards</a:t>
            </a:r>
          </a:p>
          <a:p>
            <a:pPr lvl="1"/>
            <a:r>
              <a:rPr lang="en-GB" dirty="0" smtClean="0"/>
              <a:t>Disappointing take-up</a:t>
            </a:r>
          </a:p>
        </p:txBody>
      </p:sp>
    </p:spTree>
    <p:extLst>
      <p:ext uri="{BB962C8B-B14F-4D97-AF65-F5344CB8AC3E}">
        <p14:creationId xmlns:p14="http://schemas.microsoft.com/office/powerpoint/2010/main" val="283231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the need?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An ageing workforce?</a:t>
            </a:r>
          </a:p>
          <a:p>
            <a:r>
              <a:rPr lang="en-GB" dirty="0" smtClean="0"/>
              <a:t>Aid to recruitment?</a:t>
            </a:r>
          </a:p>
          <a:p>
            <a:r>
              <a:rPr lang="en-GB" dirty="0" smtClean="0"/>
              <a:t>Professional qualification?</a:t>
            </a:r>
          </a:p>
          <a:p>
            <a:r>
              <a:rPr lang="en-GB" dirty="0" smtClean="0"/>
              <a:t>Raising standards of performance?</a:t>
            </a:r>
          </a:p>
          <a:p>
            <a:r>
              <a:rPr lang="en-GB" dirty="0" smtClean="0"/>
              <a:t>Promote take-up of training?</a:t>
            </a:r>
          </a:p>
          <a:p>
            <a:r>
              <a:rPr lang="en-GB" dirty="0" smtClean="0"/>
              <a:t>Other benefits / uses of the standards?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19" y="974528"/>
            <a:ext cx="8849961" cy="575390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43323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dirty="0" smtClean="0"/>
              <a:t>Fish and Shellfish Industry Skills  Proficiency Qualifications</a:t>
            </a:r>
          </a:p>
          <a:p>
            <a:pPr lvl="2"/>
            <a:r>
              <a:rPr lang="en-GB" dirty="0" smtClean="0"/>
              <a:t>Flexible</a:t>
            </a:r>
          </a:p>
          <a:p>
            <a:pPr lvl="2"/>
            <a:r>
              <a:rPr lang="en-GB" dirty="0" smtClean="0"/>
              <a:t>Comprehensive</a:t>
            </a:r>
          </a:p>
          <a:p>
            <a:pPr lvl="2"/>
            <a:r>
              <a:rPr lang="en-GB" dirty="0" smtClean="0"/>
              <a:t>Scalable</a:t>
            </a:r>
          </a:p>
          <a:p>
            <a:pPr lvl="2"/>
            <a:r>
              <a:rPr lang="en-GB" dirty="0" smtClean="0"/>
              <a:t>Fit for purpose</a:t>
            </a:r>
          </a:p>
          <a:p>
            <a:pPr lvl="2"/>
            <a:r>
              <a:rPr lang="en-GB" dirty="0" smtClean="0"/>
              <a:t>Bite sized</a:t>
            </a:r>
          </a:p>
          <a:p>
            <a:pPr lvl="2"/>
            <a:r>
              <a:rPr lang="en-GB" dirty="0" smtClean="0"/>
              <a:t>Effective</a:t>
            </a:r>
          </a:p>
          <a:p>
            <a:pPr lvl="2"/>
            <a:r>
              <a:rPr lang="en-GB" dirty="0" smtClean="0"/>
              <a:t>Well received by employers.</a:t>
            </a:r>
          </a:p>
        </p:txBody>
      </p:sp>
    </p:spTree>
    <p:extLst>
      <p:ext uri="{BB962C8B-B14F-4D97-AF65-F5344CB8AC3E}">
        <p14:creationId xmlns:p14="http://schemas.microsoft.com/office/powerpoint/2010/main" val="423111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How can this benefit your business?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906" y="1840545"/>
            <a:ext cx="8394376" cy="4186630"/>
          </a:xfrm>
        </p:spPr>
        <p:txBody>
          <a:bodyPr/>
          <a:lstStyle/>
          <a:p>
            <a:r>
              <a:rPr lang="en-GB" dirty="0" smtClean="0"/>
              <a:t>Implementing training, staff development, apprenticeships can…</a:t>
            </a:r>
            <a:endParaRPr lang="en-GB" dirty="0"/>
          </a:p>
          <a:p>
            <a:pPr lvl="1"/>
            <a:r>
              <a:rPr lang="en-GB" dirty="0"/>
              <a:t>Improve job satisfaction</a:t>
            </a:r>
          </a:p>
          <a:p>
            <a:pPr lvl="1"/>
            <a:r>
              <a:rPr lang="en-GB" dirty="0" smtClean="0"/>
              <a:t>Reduce </a:t>
            </a:r>
            <a:r>
              <a:rPr lang="en-GB" dirty="0"/>
              <a:t>staff </a:t>
            </a:r>
            <a:r>
              <a:rPr lang="en-GB" dirty="0" smtClean="0"/>
              <a:t>turnover and absenteeism</a:t>
            </a:r>
            <a:endParaRPr lang="en-GB" dirty="0"/>
          </a:p>
          <a:p>
            <a:pPr lvl="1"/>
            <a:r>
              <a:rPr lang="en-GB" dirty="0" smtClean="0"/>
              <a:t>Improve </a:t>
            </a:r>
            <a:r>
              <a:rPr lang="en-GB" dirty="0"/>
              <a:t>recruitment success</a:t>
            </a:r>
          </a:p>
          <a:p>
            <a:pPr lvl="1"/>
            <a:r>
              <a:rPr lang="en-GB" dirty="0" smtClean="0"/>
              <a:t>Improve </a:t>
            </a:r>
            <a:r>
              <a:rPr lang="en-GB" dirty="0"/>
              <a:t>productivity and </a:t>
            </a:r>
            <a:r>
              <a:rPr lang="en-GB" dirty="0" smtClean="0"/>
              <a:t>quality, reduce waste</a:t>
            </a:r>
            <a:endParaRPr lang="en-GB" dirty="0"/>
          </a:p>
          <a:p>
            <a:pPr lvl="2"/>
            <a:r>
              <a:rPr lang="en-GB" dirty="0"/>
              <a:t>even amongst </a:t>
            </a:r>
            <a:r>
              <a:rPr lang="en-GB" b="1" i="1" dirty="0"/>
              <a:t>experienced </a:t>
            </a:r>
            <a:r>
              <a:rPr lang="en-GB" dirty="0" smtClean="0"/>
              <a:t>employees</a:t>
            </a:r>
          </a:p>
          <a:p>
            <a:pPr lvl="1"/>
            <a:r>
              <a:rPr lang="en-GB" dirty="0" smtClean="0"/>
              <a:t>When implemented effectively. 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973394" y="6027175"/>
            <a:ext cx="6587612" cy="50144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 fontScale="85000" lnSpcReduction="10000"/>
          </a:bodyPr>
          <a:lstStyle/>
          <a:p>
            <a:r>
              <a:rPr lang="en-GB" sz="2800" dirty="0" smtClean="0">
                <a:solidFill>
                  <a:srgbClr val="18A2FF"/>
                </a:solidFill>
              </a:rPr>
              <a:t>We no longer carry out studies to demonstrate this</a:t>
            </a:r>
          </a:p>
        </p:txBody>
      </p:sp>
    </p:spTree>
    <p:extLst>
      <p:ext uri="{BB962C8B-B14F-4D97-AF65-F5344CB8AC3E}">
        <p14:creationId xmlns:p14="http://schemas.microsoft.com/office/powerpoint/2010/main" val="240029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/>
              <a:t>Fish and Shellfish Industry Skills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1152128"/>
          </a:xfrm>
        </p:spPr>
        <p:txBody>
          <a:bodyPr/>
          <a:lstStyle/>
          <a:p>
            <a:pPr marL="0" indent="0" algn="ctr">
              <a:buNone/>
            </a:pPr>
            <a:r>
              <a:rPr lang="en-GB" i="1" dirty="0" smtClean="0"/>
              <a:t>Not just competent, but proficient 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2204864"/>
            <a:ext cx="6024605" cy="372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67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0597" y="0"/>
            <a:ext cx="3133003" cy="653274"/>
          </a:xfrm>
        </p:spPr>
        <p:txBody>
          <a:bodyPr/>
          <a:lstStyle/>
          <a:p>
            <a:pPr algn="ctr"/>
            <a:r>
              <a:rPr lang="en-GB" dirty="0" smtClean="0"/>
              <a:t>Questions?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8213" y="976745"/>
            <a:ext cx="4727575" cy="5881255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5337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Background – early VQs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Vocational qualifications in the UK</a:t>
            </a:r>
          </a:p>
          <a:p>
            <a:pPr lvl="1"/>
            <a:r>
              <a:rPr lang="en-GB" dirty="0" smtClean="0"/>
              <a:t>SVQs in fish processing, </a:t>
            </a:r>
            <a:r>
              <a:rPr lang="en-GB" i="1" dirty="0" smtClean="0"/>
              <a:t>early 1990s</a:t>
            </a:r>
            <a:endParaRPr lang="en-GB" dirty="0" smtClean="0"/>
          </a:p>
          <a:p>
            <a:pPr lvl="1"/>
            <a:r>
              <a:rPr lang="en-GB" dirty="0" smtClean="0"/>
              <a:t>Food and drink manufacturing operations N/SVQs, </a:t>
            </a:r>
            <a:r>
              <a:rPr lang="en-GB" i="1" dirty="0" smtClean="0"/>
              <a:t>mid-late 1990s</a:t>
            </a:r>
            <a:endParaRPr lang="en-GB" dirty="0" smtClean="0"/>
          </a:p>
          <a:p>
            <a:pPr lvl="1"/>
            <a:r>
              <a:rPr lang="en-GB" dirty="0" smtClean="0"/>
              <a:t>Seafood processing N/SVQs, </a:t>
            </a:r>
            <a:r>
              <a:rPr lang="en-GB" i="1" dirty="0" smtClean="0"/>
              <a:t>early 2000s</a:t>
            </a:r>
          </a:p>
          <a:p>
            <a:pPr lvl="1"/>
            <a:r>
              <a:rPr lang="en-GB" sz="2400" dirty="0" smtClean="0"/>
              <a:t>Improve Ltd </a:t>
            </a:r>
            <a:r>
              <a:rPr lang="en-GB" sz="2400" dirty="0"/>
              <a:t>launch their </a:t>
            </a:r>
            <a:r>
              <a:rPr lang="en-GB" sz="2400" i="1" dirty="0"/>
              <a:t>Strategy for recognising Achievement </a:t>
            </a:r>
            <a:r>
              <a:rPr lang="en-GB" sz="2400" dirty="0" smtClean="0"/>
              <a:t>in 2007</a:t>
            </a:r>
            <a:endParaRPr lang="en-GB" sz="2400" dirty="0"/>
          </a:p>
          <a:p>
            <a:pPr marL="457200" lvl="1" indent="0">
              <a:buNone/>
            </a:pPr>
            <a:r>
              <a:rPr lang="en-GB" sz="2400" i="1" dirty="0" smtClean="0"/>
              <a:t>“The </a:t>
            </a:r>
            <a:r>
              <a:rPr lang="en-GB" sz="2400" i="1" dirty="0"/>
              <a:t>birth of proficiency qualifications in food and </a:t>
            </a:r>
            <a:r>
              <a:rPr lang="en-GB" sz="2400" i="1" dirty="0" smtClean="0"/>
              <a:t>drink”</a:t>
            </a:r>
          </a:p>
          <a:p>
            <a:pPr marL="457200" lvl="1" indent="0">
              <a:buNone/>
            </a:pPr>
            <a:endParaRPr lang="en-GB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304703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Background – fish and shellfish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906" y="1840544"/>
            <a:ext cx="5335876" cy="4719075"/>
          </a:xfrm>
        </p:spPr>
        <p:txBody>
          <a:bodyPr/>
          <a:lstStyle/>
          <a:p>
            <a:r>
              <a:rPr lang="en-GB" dirty="0" smtClean="0"/>
              <a:t>2011 </a:t>
            </a:r>
            <a:r>
              <a:rPr lang="en-GB" dirty="0"/>
              <a:t>:</a:t>
            </a:r>
            <a:r>
              <a:rPr lang="en-GB" dirty="0" smtClean="0"/>
              <a:t>  Completed L2 						framework.</a:t>
            </a:r>
          </a:p>
          <a:p>
            <a:r>
              <a:rPr lang="en-GB" dirty="0" smtClean="0"/>
              <a:t>2013 :  Completed L3 			    			framework</a:t>
            </a:r>
          </a:p>
          <a:p>
            <a:r>
              <a:rPr lang="en-GB" dirty="0" smtClean="0"/>
              <a:t>2012/13 – 1</a:t>
            </a:r>
            <a:r>
              <a:rPr lang="en-GB" baseline="30000" dirty="0" smtClean="0"/>
              <a:t>st</a:t>
            </a:r>
            <a:r>
              <a:rPr lang="en-GB" dirty="0" smtClean="0"/>
              <a:t> fish and shellfish apprenticeships piloted</a:t>
            </a:r>
          </a:p>
          <a:p>
            <a:pPr lvl="1"/>
            <a:r>
              <a:rPr lang="en-GB" dirty="0" smtClean="0"/>
              <a:t>Only 3 providers active in 2013.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5945" y="2178619"/>
            <a:ext cx="3138055" cy="4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09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1218" y="1549598"/>
            <a:ext cx="4344635" cy="50174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Background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392" y="1549599"/>
            <a:ext cx="3839585" cy="4719075"/>
          </a:xfrm>
        </p:spPr>
        <p:txBody>
          <a:bodyPr>
            <a:normAutofit/>
          </a:bodyPr>
          <a:lstStyle/>
          <a:p>
            <a:r>
              <a:rPr lang="en-GB" dirty="0" smtClean="0"/>
              <a:t>Building the Network</a:t>
            </a:r>
          </a:p>
          <a:p>
            <a:pPr lvl="1"/>
            <a:r>
              <a:rPr lang="en-GB" dirty="0" smtClean="0"/>
              <a:t>2013 1</a:t>
            </a:r>
            <a:r>
              <a:rPr lang="en-GB" baseline="30000" dirty="0" smtClean="0"/>
              <a:t>st</a:t>
            </a:r>
            <a:r>
              <a:rPr lang="en-GB" dirty="0" smtClean="0"/>
              <a:t> recognition</a:t>
            </a:r>
            <a:endParaRPr lang="en-GB" dirty="0"/>
          </a:p>
          <a:p>
            <a:pPr lvl="1"/>
            <a:r>
              <a:rPr lang="en-GB" dirty="0"/>
              <a:t>2016 </a:t>
            </a:r>
            <a:r>
              <a:rPr lang="en-GB" i="1" dirty="0"/>
              <a:t>14</a:t>
            </a:r>
            <a:r>
              <a:rPr lang="en-GB" i="1" baseline="30000" dirty="0"/>
              <a:t>th</a:t>
            </a:r>
            <a:r>
              <a:rPr lang="en-GB" i="1" dirty="0"/>
              <a:t>  </a:t>
            </a:r>
            <a:r>
              <a:rPr lang="en-GB" i="1" dirty="0" smtClean="0"/>
              <a:t>recognition</a:t>
            </a:r>
            <a:r>
              <a:rPr lang="en-GB" dirty="0" smtClean="0"/>
              <a:t>.</a:t>
            </a:r>
          </a:p>
          <a:p>
            <a:pPr lvl="1"/>
            <a:r>
              <a:rPr lang="en-GB" dirty="0" smtClean="0"/>
              <a:t>11 New starts.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7448" y="1121791"/>
            <a:ext cx="4585724" cy="544526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0017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Take up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2013 + 2014</a:t>
            </a:r>
          </a:p>
          <a:p>
            <a:pPr lvl="1"/>
            <a:r>
              <a:rPr lang="en-GB" dirty="0" smtClean="0"/>
              <a:t>less than 460 registrations over 2 years</a:t>
            </a:r>
          </a:p>
          <a:p>
            <a:r>
              <a:rPr lang="en-GB" dirty="0" smtClean="0"/>
              <a:t>2015/16 </a:t>
            </a:r>
          </a:p>
          <a:p>
            <a:pPr lvl="1"/>
            <a:r>
              <a:rPr lang="en-GB" dirty="0" smtClean="0"/>
              <a:t>more than 560 registrations in 1 year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2838" y="4557316"/>
            <a:ext cx="2577634" cy="226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25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_Cooper\AppData\Local\Microsoft\Windows\Temporary Internet Files\Content.IE5\54JM255C\iceberg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4218" y="905367"/>
            <a:ext cx="3100064" cy="206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906" y="697544"/>
            <a:ext cx="5772294" cy="1143000"/>
          </a:xfrm>
        </p:spPr>
        <p:txBody>
          <a:bodyPr/>
          <a:lstStyle/>
          <a:p>
            <a:r>
              <a:rPr lang="en-GB" dirty="0" smtClean="0"/>
              <a:t>Size of the industry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15,000 businesses</a:t>
            </a:r>
          </a:p>
          <a:p>
            <a:r>
              <a:rPr lang="en-GB" sz="2800" dirty="0" smtClean="0"/>
              <a:t>80,000 FTEs</a:t>
            </a:r>
          </a:p>
          <a:p>
            <a:r>
              <a:rPr lang="en-GB" sz="2800" dirty="0" smtClean="0"/>
              <a:t>Processing, manufacturing, mongering, fish frying</a:t>
            </a:r>
          </a:p>
          <a:p>
            <a:r>
              <a:rPr lang="en-GB" sz="2800" dirty="0" smtClean="0"/>
              <a:t>1000+ apprentices = tip of the iceberg</a:t>
            </a:r>
          </a:p>
          <a:p>
            <a:pPr lvl="1"/>
            <a:r>
              <a:rPr lang="en-GB" sz="2400" dirty="0" smtClean="0"/>
              <a:t>Focus on SMEs</a:t>
            </a:r>
          </a:p>
          <a:p>
            <a:pPr lvl="1"/>
            <a:r>
              <a:rPr lang="en-GB" sz="2400" dirty="0" smtClean="0"/>
              <a:t>Covering the UK</a:t>
            </a:r>
          </a:p>
          <a:p>
            <a:pPr lvl="1"/>
            <a:r>
              <a:rPr lang="en-GB" sz="2400" dirty="0" smtClean="0"/>
              <a:t>Building the network</a:t>
            </a:r>
          </a:p>
        </p:txBody>
      </p:sp>
    </p:spTree>
    <p:extLst>
      <p:ext uri="{BB962C8B-B14F-4D97-AF65-F5344CB8AC3E}">
        <p14:creationId xmlns:p14="http://schemas.microsoft.com/office/powerpoint/2010/main" val="364455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are things better now?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SME businesses need</a:t>
            </a:r>
          </a:p>
          <a:p>
            <a:pPr lvl="1"/>
            <a:r>
              <a:rPr lang="en-GB" dirty="0" smtClean="0"/>
              <a:t>Flexible, multi tasking workforce</a:t>
            </a:r>
          </a:p>
          <a:p>
            <a:pPr lvl="1"/>
            <a:r>
              <a:rPr lang="en-GB" dirty="0" smtClean="0"/>
              <a:t>Invest more in workforce development</a:t>
            </a:r>
          </a:p>
          <a:p>
            <a:r>
              <a:rPr lang="en-GB" dirty="0" smtClean="0"/>
              <a:t>Industry needs to</a:t>
            </a:r>
          </a:p>
          <a:p>
            <a:pPr lvl="1"/>
            <a:r>
              <a:rPr lang="en-GB" dirty="0" smtClean="0"/>
              <a:t>Raise standards</a:t>
            </a:r>
          </a:p>
          <a:p>
            <a:pPr lvl="1"/>
            <a:r>
              <a:rPr lang="en-GB" dirty="0" smtClean="0"/>
              <a:t>Attract and retain new recruits</a:t>
            </a:r>
          </a:p>
          <a:p>
            <a:pPr lvl="1"/>
            <a:r>
              <a:rPr lang="en-GB" dirty="0" smtClean="0"/>
              <a:t>Improve cost/benefits of training</a:t>
            </a:r>
          </a:p>
        </p:txBody>
      </p:sp>
    </p:spTree>
    <p:extLst>
      <p:ext uri="{BB962C8B-B14F-4D97-AF65-F5344CB8AC3E}">
        <p14:creationId xmlns:p14="http://schemas.microsoft.com/office/powerpoint/2010/main" val="425004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are things better now?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Fish and shellfish Industry skills qualifications are:</a:t>
            </a:r>
          </a:p>
          <a:p>
            <a:pPr lvl="1"/>
            <a:r>
              <a:rPr lang="en-GB" sz="2400" dirty="0" smtClean="0"/>
              <a:t>More flexible</a:t>
            </a:r>
            <a:endParaRPr lang="en-GB" sz="2400" dirty="0"/>
          </a:p>
          <a:p>
            <a:pPr lvl="1"/>
            <a:r>
              <a:rPr lang="en-GB" sz="2400" dirty="0" smtClean="0"/>
              <a:t>Easier to understand, </a:t>
            </a:r>
          </a:p>
          <a:p>
            <a:pPr lvl="1"/>
            <a:r>
              <a:rPr lang="en-GB" sz="2400" dirty="0" smtClean="0"/>
              <a:t>More relevant to a business</a:t>
            </a:r>
          </a:p>
          <a:p>
            <a:pPr lvl="1"/>
            <a:r>
              <a:rPr lang="en-GB" sz="2400" dirty="0" smtClean="0"/>
              <a:t>Draw from broader </a:t>
            </a:r>
            <a:r>
              <a:rPr lang="en-GB" sz="2400" dirty="0"/>
              <a:t>based standards</a:t>
            </a:r>
          </a:p>
          <a:p>
            <a:pPr lvl="1"/>
            <a:r>
              <a:rPr lang="en-GB" sz="2400" dirty="0"/>
              <a:t>Exciting and attractive qualifications</a:t>
            </a:r>
          </a:p>
          <a:p>
            <a:pPr lvl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58829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011F55"/>
      </a:dk2>
      <a:lt2>
        <a:srgbClr val="EEECE1"/>
      </a:lt2>
      <a:accent1>
        <a:srgbClr val="158DDE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>
        <a:normAutofit/>
      </a:bodyPr>
      <a:lstStyle>
        <a:defPPr>
          <a:defRPr sz="2800" dirty="0" smtClean="0">
            <a:solidFill>
              <a:srgbClr val="18A2FF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4633</TotalTime>
  <Words>1216</Words>
  <Application>Microsoft Office PowerPoint</Application>
  <PresentationFormat>On-screen Show (4:3)</PresentationFormat>
  <Paragraphs>248</Paragraphs>
  <Slides>26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What’s happening in the UK?</vt:lpstr>
      <vt:lpstr>What’s happening in the UK?</vt:lpstr>
      <vt:lpstr>Background – early VQs</vt:lpstr>
      <vt:lpstr>Background – fish and shellfish</vt:lpstr>
      <vt:lpstr>Background</vt:lpstr>
      <vt:lpstr>Take up</vt:lpstr>
      <vt:lpstr>Size of the industry</vt:lpstr>
      <vt:lpstr>Why are things better now?</vt:lpstr>
      <vt:lpstr>Why are things better now?</vt:lpstr>
      <vt:lpstr>Why are things better now?</vt:lpstr>
      <vt:lpstr>Why are things better now?</vt:lpstr>
      <vt:lpstr>Fish and Shellfish Industry Skills</vt:lpstr>
      <vt:lpstr>Fish and Shellfish Proficiency Qualifications</vt:lpstr>
      <vt:lpstr>Structure</vt:lpstr>
      <vt:lpstr>Scope</vt:lpstr>
      <vt:lpstr>Available units</vt:lpstr>
      <vt:lpstr>Fish Content</vt:lpstr>
      <vt:lpstr>Rules of Combination (pt1)</vt:lpstr>
      <vt:lpstr>Rules of Combination (pt2)</vt:lpstr>
      <vt:lpstr>Skills Diagnostic Workshop </vt:lpstr>
      <vt:lpstr>Why Diplomas and Certificates?</vt:lpstr>
      <vt:lpstr>Why the need?</vt:lpstr>
      <vt:lpstr>Conclusion</vt:lpstr>
      <vt:lpstr>How can this benefit your business?</vt:lpstr>
      <vt:lpstr>Fish and Shellfish Industry Skills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Here</dc:creator>
  <cp:lastModifiedBy>Cooper</cp:lastModifiedBy>
  <cp:revision>49</cp:revision>
  <dcterms:created xsi:type="dcterms:W3CDTF">2014-09-22T10:51:21Z</dcterms:created>
  <dcterms:modified xsi:type="dcterms:W3CDTF">2016-11-16T20:06:27Z</dcterms:modified>
</cp:coreProperties>
</file>